
<file path=[Content_Types].xml><?xml version="1.0" encoding="utf-8"?>
<Types xmlns="http://schemas.openxmlformats.org/package/2006/content-types">
  <Default Extension="png" ContentType="image/png"/>
  <Default Extension="png&amp;ehk=OLuXro0fvd7SiRwQUN2R7g&amp;r=0&amp;pid=OfficeInsert" ContentType="image/png"/>
  <Default Extension="jpeg" ContentType="image/jpeg"/>
  <Default Extension="rels" ContentType="application/vnd.openxmlformats-package.relationships+xml"/>
  <Default Extension="xml" ContentType="application/xml"/>
  <Default Extension="wav" ContentType="audio/x-wav"/>
  <Default Extension="jpg" ContentType="image/jpeg"/>
  <Default Extension="jpg&amp;ehk=FRWtqTVSTSyY" ContentType="image/jpeg"/>
  <Override PartName="/ppt/webextensions/taskpanes.xml" ContentType="application/vnd.ms-office.webextensiontaskpanes+xml"/>
  <Override PartName="/ppt/webextensions/webextension1.xml" ContentType="application/vnd.ms-office.webextension+xml"/>
  <Override PartName="/ppt/webextensions/webextension2.xml" ContentType="application/vnd.ms-office.webextension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thumbnail" Target="docProps/thumbnail.jpeg"/><Relationship Id="rId2" Type="http://schemas.openxmlformats.org/officeDocument/2006/relationships/officeDocument" Target="ppt/presentation.xml"/><Relationship Id="rId1" Type="http://schemas.microsoft.com/office/2011/relationships/webextensiontaskpanes" Target="ppt/webextensions/taskpanes.xml"/><Relationship Id="rId5" Type="http://schemas.openxmlformats.org/officeDocument/2006/relationships/extended-properties" Target="docProps/app.xml"/><Relationship Id="rId4" Type="http://schemas.openxmlformats.org/package/2006/relationships/metadata/core-properties" Target="docProps/core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9"/>
  </p:notesMasterIdLst>
  <p:handoutMasterIdLst>
    <p:handoutMasterId r:id="rId20"/>
  </p:handoutMasterIdLst>
  <p:sldIdLst>
    <p:sldId id="256" r:id="rId2"/>
    <p:sldId id="258" r:id="rId3"/>
    <p:sldId id="269" r:id="rId4"/>
    <p:sldId id="270" r:id="rId5"/>
    <p:sldId id="260" r:id="rId6"/>
    <p:sldId id="259" r:id="rId7"/>
    <p:sldId id="262" r:id="rId8"/>
    <p:sldId id="263" r:id="rId9"/>
    <p:sldId id="264" r:id="rId10"/>
    <p:sldId id="265" r:id="rId11"/>
    <p:sldId id="271" r:id="rId12"/>
    <p:sldId id="272" r:id="rId13"/>
    <p:sldId id="266" r:id="rId14"/>
    <p:sldId id="267" r:id="rId15"/>
    <p:sldId id="268" r:id="rId16"/>
    <p:sldId id="261" r:id="rId17"/>
    <p:sldId id="273" r:id="rId18"/>
  </p:sldIdLst>
  <p:sldSz cx="12192000" cy="6858000"/>
  <p:notesSz cx="7010400" cy="92964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76095" autoAdjust="0"/>
  </p:normalViewPr>
  <p:slideViewPr>
    <p:cSldViewPr snapToGrid="0">
      <p:cViewPr varScale="1">
        <p:scale>
          <a:sx n="65" d="100"/>
          <a:sy n="65" d="100"/>
        </p:scale>
        <p:origin x="466" y="19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41483FE4-695F-4B45-9803-C42704DAECAB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3037840" cy="466434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CE97980-9EFD-4986-B300-A95F85C1829B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970938" y="0"/>
            <a:ext cx="3037840" cy="466434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r">
              <a:defRPr sz="1200"/>
            </a:lvl1pPr>
          </a:lstStyle>
          <a:p>
            <a:fld id="{3AE54226-AD72-4ECB-AFE8-117E7BD89450}" type="datetimeFigureOut">
              <a:rPr lang="en-US" smtClean="0"/>
              <a:t>11/10/2017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C406A63-9B4A-4730-8CC8-6760C1D0CDCE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829967"/>
            <a:ext cx="3037840" cy="466433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38D3C64-32B4-4F5E-9740-75C2DD3642E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970938" y="8829967"/>
            <a:ext cx="3037840" cy="466433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r">
              <a:defRPr sz="1200"/>
            </a:lvl1pPr>
          </a:lstStyle>
          <a:p>
            <a:fld id="{7FF17E15-EFDD-416D-AB5A-62EC114DDB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2711041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audio1.wav>
</file>

<file path=ppt/media/image1.jpg>
</file>

<file path=ppt/media/image10.png&ehk=OLuXro0fvd7SiRwQUN2R7g&r=0&pid=OfficeInsert>
</file>

<file path=ppt/media/image11.jpg&ehk=FRWtqTVSTSyY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37840" cy="466434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970938" y="0"/>
            <a:ext cx="3037840" cy="466434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r">
              <a:defRPr sz="1200"/>
            </a:lvl1pPr>
          </a:lstStyle>
          <a:p>
            <a:fld id="{00B91371-B713-4254-B6BA-BD49FD63B092}" type="datetimeFigureOut">
              <a:rPr lang="en-US" smtClean="0"/>
              <a:t>11/10/2017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717550" y="1162050"/>
            <a:ext cx="5575300" cy="31369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3177" tIns="46589" rIns="93177" bIns="46589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1040" y="4473892"/>
            <a:ext cx="5608320" cy="3660458"/>
          </a:xfrm>
          <a:prstGeom prst="rect">
            <a:avLst/>
          </a:prstGeom>
        </p:spPr>
        <p:txBody>
          <a:bodyPr vert="horz" lIns="93177" tIns="46589" rIns="93177" bIns="46589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829967"/>
            <a:ext cx="3037840" cy="466433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970938" y="8829967"/>
            <a:ext cx="3037840" cy="466433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r">
              <a:defRPr sz="1200"/>
            </a:lvl1pPr>
          </a:lstStyle>
          <a:p>
            <a:fld id="{EB92D0E7-A159-4A80-B841-0D4A8231AE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5747435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B92D0E7-A159-4A80-B841-0D4A8231AE4B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115886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B92D0E7-A159-4A80-B841-0D4A8231AE4B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924862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B92D0E7-A159-4A80-B841-0D4A8231AE4B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410551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B92D0E7-A159-4A80-B841-0D4A8231AE4B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572780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B92D0E7-A159-4A80-B841-0D4A8231AE4B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279964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B92D0E7-A159-4A80-B841-0D4A8231AE4B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611181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B92D0E7-A159-4A80-B841-0D4A8231AE4B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989095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B92D0E7-A159-4A80-B841-0D4A8231AE4B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704410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B92D0E7-A159-4A80-B841-0D4A8231AE4B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060985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B92D0E7-A159-4A80-B841-0D4A8231AE4B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305915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B92D0E7-A159-4A80-B841-0D4A8231AE4B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227618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E6F3D5-15D5-44A3-BC6F-79114391E0C6}" type="datetime1">
              <a:rPr lang="en-US" smtClean="0"/>
              <a:t>11/10/2017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3AF30A-3207-4A17-B010-E10F5DB7E9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29746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8E84CF-6ECC-4AAD-B7BB-D1761EB15897}" type="datetime1">
              <a:rPr lang="en-US" smtClean="0"/>
              <a:t>11/10/2017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3AF30A-3207-4A17-B010-E10F5DB7E9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725298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C41B24-E159-4C0F-8989-3D47492BE133}" type="datetime1">
              <a:rPr lang="en-US" smtClean="0"/>
              <a:t>11/10/2017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3AF30A-3207-4A17-B010-E10F5DB7E9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77045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796462-F11A-472E-82F3-F8AEC18FD7CA}" type="datetime1">
              <a:rPr lang="en-US" smtClean="0"/>
              <a:t>11/10/2017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3AF30A-3207-4A17-B010-E10F5DB7E9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39539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83C219-72DC-4D4B-8C15-68BA4B4DE525}" type="datetime1">
              <a:rPr lang="en-US" smtClean="0"/>
              <a:t>11/10/2017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3AF30A-3207-4A17-B010-E10F5DB7E9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49809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BEC1ED-5B74-4AD9-9350-FBC09170288A}" type="datetime1">
              <a:rPr lang="en-US" smtClean="0"/>
              <a:t>11/10/2017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3AF30A-3207-4A17-B010-E10F5DB7E9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762569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3C289B-8F7C-46F7-9559-3C13F91CE94B}" type="datetime1">
              <a:rPr lang="en-US" smtClean="0"/>
              <a:t>11/10/2017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3AF30A-3207-4A17-B010-E10F5DB7E9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6038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243A62-AEBE-4D96-8CCE-367AE1A1C142}" type="datetime1">
              <a:rPr lang="en-US" smtClean="0"/>
              <a:t>11/10/2017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3AF30A-3207-4A17-B010-E10F5DB7E9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92674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D0DA6-A441-48AF-84BA-EFE85115F6EF}" type="datetime1">
              <a:rPr lang="en-US" smtClean="0"/>
              <a:t>11/10/2017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3AF30A-3207-4A17-B010-E10F5DB7E9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59258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5350F2-5FF5-4C6C-B23B-698702816449}" type="datetime1">
              <a:rPr lang="en-US" smtClean="0"/>
              <a:t>11/10/2017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3AF30A-3207-4A17-B010-E10F5DB7E9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70404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643F0D-17F0-464F-AF1E-866323958AAE}" type="datetime1">
              <a:rPr lang="en-US" smtClean="0"/>
              <a:t>11/10/2017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3AF30A-3207-4A17-B010-E10F5DB7E9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83581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1B93117-9DB1-4C72-BDC8-72569884A5E9}" type="datetime1">
              <a:rPr lang="en-US" smtClean="0"/>
              <a:t>11/10/2017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43AF30A-3207-4A17-B010-E10F5DB7E9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408931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&amp;ehk=OLuXro0fvd7SiRwQUN2R7g&amp;r=0&amp;pid=OfficeInsert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creativecommons.org/licenses/by-sa/3.0/" TargetMode="External"/><Relationship Id="rId4" Type="http://schemas.openxmlformats.org/officeDocument/2006/relationships/hyperlink" Target="https://en.wikipedia.org/wiki/Pitfall!" TargetMode="Externa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://alanbetts.com/understanding-climate-change/question/the-climate-energy-balance-of-the-earth/" TargetMode="External"/><Relationship Id="rId2" Type="http://schemas.openxmlformats.org/officeDocument/2006/relationships/image" Target="../media/image11.jpg&amp;ehk=FRWtqTVSTSyY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creativecommons.org/licenses/by-nc-nd/3.0/" TargetMode="External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hyperlink" Target="https://pixabay.com/en/cat-milk-teacup-persian-language-1027486/" TargetMode="External"/><Relationship Id="rId13" Type="http://schemas.openxmlformats.org/officeDocument/2006/relationships/hyperlink" Target="https://www.youtube.com/watch?v=vJG698U2Mvo" TargetMode="External"/><Relationship Id="rId3" Type="http://schemas.openxmlformats.org/officeDocument/2006/relationships/hyperlink" Target="https://commons.wikimedia.org/wiki/File:American-flag-2a.jpg" TargetMode="External"/><Relationship Id="rId7" Type="http://schemas.openxmlformats.org/officeDocument/2006/relationships/hyperlink" Target="https://commons.wikimedia.org/wiki/File:Future_of_leadership_Initial_banner1.jpg" TargetMode="External"/><Relationship Id="rId12" Type="http://schemas.openxmlformats.org/officeDocument/2006/relationships/hyperlink" Target="https://upload.wikimedia.org/wikipedia/en/thumb/0/06/Pitfall!_Coverart.png/220px-Pitfall!_Coverart.png" TargetMode="External"/><Relationship Id="rId2" Type="http://schemas.openxmlformats.org/officeDocument/2006/relationships/hyperlink" Target="http://nyphotographic.com/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creativecommons.org/licenses/by-sa/3.0/deed.en" TargetMode="External"/><Relationship Id="rId11" Type="http://schemas.openxmlformats.org/officeDocument/2006/relationships/hyperlink" Target="http://www.nasa.gov/press-release/daily-views-of-earth-available-on-new-nasa-website" TargetMode="External"/><Relationship Id="rId5" Type="http://schemas.openxmlformats.org/officeDocument/2006/relationships/hyperlink" Target="https://commons.wikimedia.org/w/index.php?title=User:Shiv2601&amp;action=edit&amp;redlink=1" TargetMode="External"/><Relationship Id="rId10" Type="http://schemas.openxmlformats.org/officeDocument/2006/relationships/hyperlink" Target="https://pixabay.com/en/system-network-news-personal-571182/" TargetMode="External"/><Relationship Id="rId4" Type="http://schemas.openxmlformats.org/officeDocument/2006/relationships/hyperlink" Target="https://www.flickr.com/photos/create-learning/10982967824" TargetMode="External"/><Relationship Id="rId9" Type="http://schemas.openxmlformats.org/officeDocument/2006/relationships/hyperlink" Target="https://www.flickr.com/photos/rottnapples/5778822316" TargetMode="Externa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vJG698U2Mvo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20A541-4EA2-406B-8CB1-AD3AB7E1941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229224" y="1389889"/>
            <a:ext cx="6456808" cy="2739020"/>
          </a:xfrm>
        </p:spPr>
        <p:txBody>
          <a:bodyPr>
            <a:normAutofit fontScale="90000"/>
          </a:bodyPr>
          <a:lstStyle/>
          <a:p>
            <a:pPr algn="l"/>
            <a:r>
              <a:rPr lang="en-US" dirty="0"/>
              <a:t>Apprentice to Master: Tech Lead and Beyond…Drink Your Milk and Cookies!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5E7CE93-6ADD-4616-8586-FCBF9CF88D4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7375987-F3B5-48A5-BA51-ACA403E5D0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3AF30A-3207-4A17-B010-E10F5DB7E950}" type="slidenum">
              <a:rPr lang="en-US" smtClean="0"/>
              <a:t>1</a:t>
            </a:fld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FAA8603B-C057-4E6F-A5F3-B0557262684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4375" y="1122362"/>
            <a:ext cx="4389120" cy="2918936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62C8FE2E-4382-4AA9-AD01-4229DE2F6086}"/>
              </a:ext>
            </a:extLst>
          </p:cNvPr>
          <p:cNvSpPr txBox="1"/>
          <p:nvPr/>
        </p:nvSpPr>
        <p:spPr>
          <a:xfrm>
            <a:off x="809626" y="4128908"/>
            <a:ext cx="521711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Monte Raymond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9CD490C-D983-4E56-8493-5750CD12EBF8}"/>
              </a:ext>
            </a:extLst>
          </p:cNvPr>
          <p:cNvPicPr>
            <a:picLocks/>
          </p:cNvPicPr>
          <p:nvPr/>
        </p:nvPicPr>
        <p:blipFill>
          <a:blip r:embed="rId3"/>
          <a:stretch>
            <a:fillRect/>
          </a:stretch>
        </p:blipFill>
        <p:spPr>
          <a:xfrm>
            <a:off x="10491216" y="3355498"/>
            <a:ext cx="1371600" cy="1371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739718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4DDD70-EAEC-47E4-9AEA-CA6005A819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To Do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581A1F-6B1B-42B6-AAE8-12E2C06EDC1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35724"/>
            <a:ext cx="11353800" cy="2624380"/>
          </a:xfrm>
        </p:spPr>
        <p:txBody>
          <a:bodyPr numCol="2">
            <a:normAutofit/>
          </a:bodyPr>
          <a:lstStyle/>
          <a:p>
            <a:r>
              <a:rPr lang="en-US" sz="3200" dirty="0"/>
              <a:t>Attending user groups, code camps, meetups</a:t>
            </a:r>
          </a:p>
          <a:p>
            <a:r>
              <a:rPr lang="en-US" sz="3200" dirty="0"/>
              <a:t>Mentoring others</a:t>
            </a:r>
          </a:p>
          <a:p>
            <a:r>
              <a:rPr lang="en-US" sz="3200" dirty="0"/>
              <a:t>Be a mentee</a:t>
            </a:r>
          </a:p>
          <a:p>
            <a:r>
              <a:rPr lang="en-US" sz="3200" dirty="0"/>
              <a:t>Start engaging in people leadership skills</a:t>
            </a:r>
          </a:p>
          <a:p>
            <a:r>
              <a:rPr lang="en-US" sz="3200" dirty="0"/>
              <a:t>Build genuine relationships</a:t>
            </a:r>
          </a:p>
          <a:p>
            <a:r>
              <a:rPr lang="en-US" sz="3200" dirty="0"/>
              <a:t>Build career with </a:t>
            </a:r>
            <a:r>
              <a:rPr lang="en-US" sz="3200" dirty="0" err="1"/>
              <a:t>legos</a:t>
            </a:r>
            <a:r>
              <a:rPr lang="en-US" sz="3200" dirty="0"/>
              <a:t> (build steps, don’t leap)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27CE7F5-248D-4240-99C1-0D7847B892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3AF30A-3207-4A17-B010-E10F5DB7E950}" type="slidenum">
              <a:rPr lang="en-US" smtClean="0"/>
              <a:t>10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3EB7388-4E4A-46D5-A596-42DD1A04EDE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99593" y="4160104"/>
            <a:ext cx="5416062" cy="246941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30954346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000">
        <p14:vortex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37" dur="2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4DDD70-EAEC-47E4-9AEA-CA6005A819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To Do…Some More…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581A1F-6B1B-42B6-AAE8-12E2C06EDC1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35724"/>
            <a:ext cx="11353800" cy="2637692"/>
          </a:xfrm>
        </p:spPr>
        <p:txBody>
          <a:bodyPr numCol="2">
            <a:normAutofit/>
          </a:bodyPr>
          <a:lstStyle/>
          <a:p>
            <a:r>
              <a:rPr lang="en-US" sz="3200" dirty="0"/>
              <a:t>Do the job/role before you get the job/role</a:t>
            </a:r>
          </a:p>
          <a:p>
            <a:r>
              <a:rPr lang="en-US" sz="3200" dirty="0"/>
              <a:t>Take classes</a:t>
            </a:r>
          </a:p>
          <a:p>
            <a:r>
              <a:rPr lang="en-US" sz="3200" dirty="0"/>
              <a:t>Understand how to navigate conflict, political aspects</a:t>
            </a:r>
          </a:p>
          <a:p>
            <a:r>
              <a:rPr lang="en-US" sz="3200" dirty="0"/>
              <a:t>Focus on concepts (transportable throughout career)</a:t>
            </a:r>
          </a:p>
          <a:p>
            <a:r>
              <a:rPr lang="en-US" sz="3200" dirty="0"/>
              <a:t>Grow leadership and your brand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27CE7F5-248D-4240-99C1-0D7847B892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3AF30A-3207-4A17-B010-E10F5DB7E950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78440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000">
        <p14:vortex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5787A4-FA3F-4E97-9EE1-B5FCB298A8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 Pitfalls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CF14DA-25CC-419F-B1E6-7A818C31AB2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515708" cy="4351338"/>
          </a:xfrm>
        </p:spPr>
        <p:txBody>
          <a:bodyPr/>
          <a:lstStyle/>
          <a:p>
            <a:r>
              <a:rPr lang="en-US" dirty="0"/>
              <a:t>Playing favorites</a:t>
            </a:r>
          </a:p>
          <a:p>
            <a:r>
              <a:rPr lang="en-US" dirty="0"/>
              <a:t>All coder</a:t>
            </a:r>
          </a:p>
          <a:p>
            <a:r>
              <a:rPr lang="en-US" dirty="0"/>
              <a:t>Looking the other way</a:t>
            </a:r>
          </a:p>
          <a:p>
            <a:r>
              <a:rPr lang="en-US" dirty="0"/>
              <a:t>Old crowd, new role</a:t>
            </a:r>
          </a:p>
          <a:p>
            <a:r>
              <a:rPr lang="en-US"/>
              <a:t>Person not </a:t>
            </a:r>
            <a:r>
              <a:rPr lang="en-US" dirty="0"/>
              <a:t>ready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1D5102E-C775-4DD2-AB47-D136436472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3AF30A-3207-4A17-B010-E10F5DB7E950}" type="slidenum">
              <a:rPr lang="en-US" smtClean="0"/>
              <a:t>12</a:t>
            </a:fld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0A83590C-850C-4619-B3C7-01D14F9DBC5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6595695" y="365125"/>
            <a:ext cx="4572000" cy="5932714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9BA59319-EAF2-47A3-AED4-3A1BE572D474}"/>
              </a:ext>
            </a:extLst>
          </p:cNvPr>
          <p:cNvSpPr txBox="1"/>
          <p:nvPr/>
        </p:nvSpPr>
        <p:spPr>
          <a:xfrm>
            <a:off x="7660298" y="6297839"/>
            <a:ext cx="24003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>
                <a:hlinkClick r:id="rId4" tooltip="https://en.wikipedia.org/wiki/Pitfall!"/>
              </a:rPr>
              <a:t>This Photo</a:t>
            </a:r>
            <a:r>
              <a:rPr lang="en-US" sz="900"/>
              <a:t> by Unknown Author is licensed under </a:t>
            </a:r>
            <a:r>
              <a:rPr lang="en-US" sz="900">
                <a:hlinkClick r:id="rId5" tooltip="https://creativecommons.org/licenses/by-sa/3.0/"/>
              </a:rPr>
              <a:t>CC BY-SA</a:t>
            </a:r>
            <a:endParaRPr lang="en-US" sz="900"/>
          </a:p>
        </p:txBody>
      </p:sp>
    </p:spTree>
    <p:extLst>
      <p:ext uri="{BB962C8B-B14F-4D97-AF65-F5344CB8AC3E}">
        <p14:creationId xmlns:p14="http://schemas.microsoft.com/office/powerpoint/2010/main" val="28060006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06435C-1C4E-4D13-95A6-B1B143C239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Wrap-up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EE1ACF-3DD5-4395-9F0F-1F00A7DF51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34462" y="1524000"/>
            <a:ext cx="11957538" cy="5197475"/>
          </a:xfrm>
        </p:spPr>
        <p:txBody>
          <a:bodyPr>
            <a:noAutofit/>
          </a:bodyPr>
          <a:lstStyle/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3200" dirty="0"/>
              <a:t>Find/define/grow your leadership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endParaRPr lang="en-US" sz="3200" dirty="0"/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3200" dirty="0"/>
              <a:t>Keep your base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endParaRPr lang="en-US" sz="3200" dirty="0"/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3200" dirty="0"/>
              <a:t>Think and act differently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endParaRPr lang="en-US" sz="3200" dirty="0"/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3200" dirty="0"/>
              <a:t>Find a mentor and reflect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endParaRPr lang="en-US" sz="3200" dirty="0"/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3200" dirty="0"/>
              <a:t>Drink your milk (technical foundation) and cookies (sweeten for differences of your approach)!  It makes it a great start to your career!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FF39C07-B584-44B9-9365-A8BF2172EF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3AF30A-3207-4A17-B010-E10F5DB7E950}" type="slidenum">
              <a:rPr lang="en-US" smtClean="0"/>
              <a:t>13</a:t>
            </a:fld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BEC7805-54E3-4FC4-A592-8FCB110D5D1A}"/>
              </a:ext>
            </a:extLst>
          </p:cNvPr>
          <p:cNvSpPr/>
          <p:nvPr/>
        </p:nvSpPr>
        <p:spPr>
          <a:xfrm>
            <a:off x="5709138" y="2328110"/>
            <a:ext cx="5990493" cy="25545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8000" dirty="0">
                <a:ln w="0"/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</a:rPr>
              <a:t>What is your next step?</a:t>
            </a:r>
          </a:p>
        </p:txBody>
      </p:sp>
    </p:spTree>
    <p:extLst>
      <p:ext uri="{BB962C8B-B14F-4D97-AF65-F5344CB8AC3E}">
        <p14:creationId xmlns:p14="http://schemas.microsoft.com/office/powerpoint/2010/main" val="245298265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ractur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30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2" name="drumroll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095B88-2F68-46E2-B1C9-C5BD0CDB5D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8E1903-3F05-4622-9D2D-904C71BC56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3AF30A-3207-4A17-B010-E10F5DB7E950}" type="slidenum">
              <a:rPr lang="en-US" smtClean="0"/>
              <a:t>14</a:t>
            </a:fld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C4A070F-DB70-43CA-B543-515CA58BD66B}"/>
              </a:ext>
            </a:extLst>
          </p:cNvPr>
          <p:cNvSpPr/>
          <p:nvPr/>
        </p:nvSpPr>
        <p:spPr>
          <a:xfrm>
            <a:off x="1542799" y="1814012"/>
            <a:ext cx="5127632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5400" b="0" cap="none" spc="0" dirty="0">
                <a:ln w="0"/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</a:rPr>
              <a:t>Thank you!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3A0C85A6-C73E-49DC-A4B4-EB20C9646F26}"/>
              </a:ext>
            </a:extLst>
          </p:cNvPr>
          <p:cNvGrpSpPr/>
          <p:nvPr/>
        </p:nvGrpSpPr>
        <p:grpSpPr>
          <a:xfrm>
            <a:off x="386862" y="3552093"/>
            <a:ext cx="3341076" cy="2683133"/>
            <a:chOff x="386862" y="3552093"/>
            <a:chExt cx="3341076" cy="2683133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44CC5D7A-DFB4-443B-B2FB-1B1EAF13053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386862" y="3552093"/>
              <a:ext cx="3341076" cy="2279357"/>
            </a:xfrm>
            <a:prstGeom prst="rect">
              <a:avLst/>
            </a:prstGeom>
            <a:ln>
              <a:noFill/>
            </a:ln>
            <a:effectLst>
              <a:softEdge rad="112500"/>
            </a:effectLst>
          </p:spPr>
        </p:pic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6FB7751A-5B6F-4167-905F-EF7A33475921}"/>
                </a:ext>
              </a:extLst>
            </p:cNvPr>
            <p:cNvSpPr txBox="1"/>
            <p:nvPr/>
          </p:nvSpPr>
          <p:spPr>
            <a:xfrm>
              <a:off x="504093" y="5865894"/>
              <a:ext cx="301205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Here’s your MILK!</a:t>
              </a:r>
            </a:p>
          </p:txBody>
        </p:sp>
      </p:grpSp>
      <p:sp>
        <p:nvSpPr>
          <p:cNvPr id="5" name="TextBox 4">
            <a:extLst>
              <a:ext uri="{FF2B5EF4-FFF2-40B4-BE49-F238E27FC236}">
                <a16:creationId xmlns:a16="http://schemas.microsoft.com/office/drawing/2014/main" id="{CBA9029D-6232-4414-BE2F-CB246EB0075F}"/>
              </a:ext>
            </a:extLst>
          </p:cNvPr>
          <p:cNvSpPr txBox="1"/>
          <p:nvPr/>
        </p:nvSpPr>
        <p:spPr>
          <a:xfrm>
            <a:off x="3892063" y="4419600"/>
            <a:ext cx="597876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600" dirty="0"/>
              <a:t>+</a:t>
            </a: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E5C47779-7ED7-4CDF-B2E5-52EF79590131}"/>
              </a:ext>
            </a:extLst>
          </p:cNvPr>
          <p:cNvGrpSpPr/>
          <p:nvPr/>
        </p:nvGrpSpPr>
        <p:grpSpPr>
          <a:xfrm>
            <a:off x="4654064" y="3936166"/>
            <a:ext cx="2743201" cy="2249940"/>
            <a:chOff x="6230815" y="2086708"/>
            <a:chExt cx="4759569" cy="4277737"/>
          </a:xfrm>
        </p:grpSpPr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EEAE16A0-D895-4F77-BE55-4939DCEC959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230815" y="2086708"/>
              <a:ext cx="4759569" cy="3422772"/>
            </a:xfrm>
            <a:prstGeom prst="rect">
              <a:avLst/>
            </a:prstGeom>
            <a:ln>
              <a:noFill/>
            </a:ln>
            <a:effectLst>
              <a:softEdge rad="112500"/>
            </a:effectLst>
          </p:spPr>
        </p:pic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31BA31B3-C05F-4704-A1FB-6E7DD5270DC2}"/>
                </a:ext>
              </a:extLst>
            </p:cNvPr>
            <p:cNvSpPr txBox="1"/>
            <p:nvPr/>
          </p:nvSpPr>
          <p:spPr>
            <a:xfrm>
              <a:off x="6230815" y="5662246"/>
              <a:ext cx="4759569" cy="7021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Here’s your COOKIES!</a:t>
              </a:r>
            </a:p>
          </p:txBody>
        </p:sp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2EB9A78E-195A-4C70-86DD-A829ED93C888}"/>
              </a:ext>
            </a:extLst>
          </p:cNvPr>
          <p:cNvSpPr txBox="1"/>
          <p:nvPr/>
        </p:nvSpPr>
        <p:spPr>
          <a:xfrm>
            <a:off x="7496552" y="4323658"/>
            <a:ext cx="480095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dirty="0"/>
              <a:t>= Good Stuff</a:t>
            </a:r>
          </a:p>
        </p:txBody>
      </p:sp>
      <p:sp>
        <p:nvSpPr>
          <p:cNvPr id="15" name="Content Placeholder 14">
            <a:extLst>
              <a:ext uri="{FF2B5EF4-FFF2-40B4-BE49-F238E27FC236}">
                <a16:creationId xmlns:a16="http://schemas.microsoft.com/office/drawing/2014/main" id="{0C36BDC8-1AA2-4AB3-A1A7-BC9F7E8E78B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442372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4000">
        <p15:prstTrans prst="curtains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2" dur="2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95A6AE-31E2-4FD9-8516-2E9513F0D7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Extra…Extra….Extra….Extra…Extra…Extra…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7B3EC9-E160-4FD6-AF37-4A50E5C2929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751021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Post Beginner Leadership….Future sessions</a:t>
            </a:r>
          </a:p>
          <a:p>
            <a:pPr lvl="1"/>
            <a:r>
              <a:rPr lang="en-US" dirty="0"/>
              <a:t>Organizational leadership frameworks</a:t>
            </a:r>
          </a:p>
          <a:p>
            <a:pPr lvl="1"/>
            <a:r>
              <a:rPr lang="en-US" dirty="0"/>
              <a:t>IT and Business strategy, vision, mission</a:t>
            </a:r>
          </a:p>
          <a:p>
            <a:pPr lvl="1"/>
            <a:r>
              <a:rPr lang="en-US" dirty="0"/>
              <a:t>Career development</a:t>
            </a:r>
          </a:p>
          <a:p>
            <a:pPr lvl="1"/>
            <a:r>
              <a:rPr lang="en-US" dirty="0"/>
              <a:t>Culture</a:t>
            </a:r>
          </a:p>
          <a:p>
            <a:pPr lvl="1"/>
            <a:r>
              <a:rPr lang="en-US" dirty="0"/>
              <a:t>Diversity</a:t>
            </a:r>
          </a:p>
          <a:p>
            <a:pPr lvl="1"/>
            <a:r>
              <a:rPr lang="en-US" dirty="0"/>
              <a:t>People leadership</a:t>
            </a:r>
          </a:p>
          <a:p>
            <a:pPr lvl="1"/>
            <a:r>
              <a:rPr lang="en-US" dirty="0"/>
              <a:t>Goals</a:t>
            </a:r>
          </a:p>
          <a:p>
            <a:pPr lvl="1"/>
            <a:r>
              <a:rPr lang="en-US" dirty="0"/>
              <a:t>Continuous Improvement</a:t>
            </a:r>
          </a:p>
          <a:p>
            <a:pPr lvl="1"/>
            <a:r>
              <a:rPr lang="en-US" dirty="0"/>
              <a:t>Personality</a:t>
            </a:r>
          </a:p>
          <a:p>
            <a:pPr lvl="1"/>
            <a:r>
              <a:rPr lang="en-US" dirty="0"/>
              <a:t>Holistic awareness</a:t>
            </a:r>
          </a:p>
          <a:p>
            <a:pPr lvl="1"/>
            <a:r>
              <a:rPr lang="en-US" dirty="0"/>
              <a:t>Work/life balance</a:t>
            </a:r>
          </a:p>
          <a:p>
            <a:pPr lvl="1"/>
            <a:r>
              <a:rPr lang="en-US" dirty="0"/>
              <a:t>Performance management</a:t>
            </a:r>
          </a:p>
          <a:p>
            <a:pPr lvl="1"/>
            <a:r>
              <a:rPr lang="en-US" dirty="0"/>
              <a:t>Team formation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C6B709C-1F03-4EA3-9DD8-F1AB7532DC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3AF30A-3207-4A17-B010-E10F5DB7E950}" type="slidenum">
              <a:rPr lang="en-US" smtClean="0"/>
              <a:t>15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051E141-1183-47B7-B9AB-9FDF6BEF899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t="2621"/>
          <a:stretch/>
        </p:blipFill>
        <p:spPr>
          <a:xfrm>
            <a:off x="7455876" y="2567354"/>
            <a:ext cx="3284513" cy="3413333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463F03AB-564C-441E-954E-C4D2F9E6D9F5}"/>
              </a:ext>
            </a:extLst>
          </p:cNvPr>
          <p:cNvSpPr txBox="1"/>
          <p:nvPr/>
        </p:nvSpPr>
        <p:spPr>
          <a:xfrm>
            <a:off x="7455876" y="5980688"/>
            <a:ext cx="3284513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>
                <a:hlinkClick r:id="rId3" tooltip="http://alanbetts.com/understanding-climate-change/question/the-climate-energy-balance-of-the-earth/"/>
              </a:rPr>
              <a:t>This Photo</a:t>
            </a:r>
            <a:r>
              <a:rPr lang="en-US" sz="900"/>
              <a:t> by Unknown Author is licensed under </a:t>
            </a:r>
            <a:r>
              <a:rPr lang="en-US" sz="900">
                <a:hlinkClick r:id="rId4" tooltip="https://creativecommons.org/licenses/by-nc-nd/3.0/"/>
              </a:rPr>
              <a:t>CC BY-NC-ND</a:t>
            </a:r>
            <a:endParaRPr lang="en-US" sz="900"/>
          </a:p>
        </p:txBody>
      </p:sp>
    </p:spTree>
    <p:extLst>
      <p:ext uri="{BB962C8B-B14F-4D97-AF65-F5344CB8AC3E}">
        <p14:creationId xmlns:p14="http://schemas.microsoft.com/office/powerpoint/2010/main" val="33637571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000">
        <p14:vortex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allAtOnce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5234AE-DCA6-4495-B9A7-725473BE1F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References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397E7A-F4A0-404F-BD9B-B4862BEF3D8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83324"/>
            <a:ext cx="11058144" cy="5338152"/>
          </a:xfrm>
        </p:spPr>
        <p:txBody>
          <a:bodyPr>
            <a:normAutofit fontScale="70000" lnSpcReduction="20000"/>
          </a:bodyPr>
          <a:lstStyle/>
          <a:p>
            <a:r>
              <a:rPr lang="en-US" dirty="0"/>
              <a:t>Pictures</a:t>
            </a:r>
          </a:p>
          <a:p>
            <a:pPr lvl="1"/>
            <a:r>
              <a:rPr lang="en-US" dirty="0"/>
              <a:t>Objectives. CC BY-SA 3.0 </a:t>
            </a:r>
            <a:r>
              <a:rPr lang="en-US" dirty="0">
                <a:hlinkClick r:id="rId2"/>
              </a:rPr>
              <a:t>Nick </a:t>
            </a:r>
            <a:r>
              <a:rPr lang="en-US" dirty="0" err="1">
                <a:hlinkClick r:id="rId2"/>
              </a:rPr>
              <a:t>Youngson</a:t>
            </a:r>
            <a:r>
              <a:rPr lang="en-US" dirty="0"/>
              <a:t>. Nick </a:t>
            </a:r>
            <a:r>
              <a:rPr lang="en-US" dirty="0" err="1"/>
              <a:t>Youngson</a:t>
            </a:r>
            <a:r>
              <a:rPr lang="en-US" dirty="0"/>
              <a:t> - link to - </a:t>
            </a:r>
            <a:r>
              <a:rPr lang="en-US" dirty="0">
                <a:hlinkClick r:id="rId2"/>
              </a:rPr>
              <a:t>http://nyphotographic.com/</a:t>
            </a:r>
            <a:r>
              <a:rPr lang="en-US" dirty="0"/>
              <a:t>.</a:t>
            </a:r>
          </a:p>
          <a:p>
            <a:pPr lvl="1"/>
            <a:r>
              <a:rPr lang="en-US" dirty="0"/>
              <a:t>Flag. American-flag-2a.jpg.  CC-BY-SA-3.0.Harris.news. </a:t>
            </a:r>
            <a:r>
              <a:rPr lang="en-US" dirty="0">
                <a:hlinkClick r:id="rId3"/>
              </a:rPr>
              <a:t>https://commons.wikimedia.org/wiki/File:American-flag-2a.jpg</a:t>
            </a:r>
            <a:endParaRPr lang="en-US" dirty="0"/>
          </a:p>
          <a:p>
            <a:pPr lvl="1"/>
            <a:r>
              <a:rPr lang="en-US" dirty="0"/>
              <a:t>Creative Learning. Michael Cardus. Attribution 2.0 Generic (CC BY 2.0). </a:t>
            </a:r>
            <a:r>
              <a:rPr lang="en-US" dirty="0">
                <a:hlinkClick r:id="rId4"/>
              </a:rPr>
              <a:t>https://www.flickr.com/photos/create-learning/10982967824</a:t>
            </a:r>
            <a:r>
              <a:rPr lang="en-US" dirty="0"/>
              <a:t>. </a:t>
            </a:r>
          </a:p>
          <a:p>
            <a:pPr lvl="1"/>
            <a:r>
              <a:rPr lang="en-US" dirty="0"/>
              <a:t>Future of Leadership. </a:t>
            </a:r>
            <a:r>
              <a:rPr lang="en-US" dirty="0">
                <a:hlinkClick r:id="rId5" tooltip="User:Shiv2601 (page does not exist)"/>
              </a:rPr>
              <a:t>Shiv2601</a:t>
            </a:r>
            <a:r>
              <a:rPr lang="en-US" dirty="0"/>
              <a:t>. Creative Commons </a:t>
            </a:r>
            <a:r>
              <a:rPr lang="en-US" dirty="0">
                <a:hlinkClick r:id="rId6"/>
              </a:rPr>
              <a:t>Attribution-Share Alike 3.0 </a:t>
            </a:r>
            <a:r>
              <a:rPr lang="en-US" dirty="0" err="1">
                <a:hlinkClick r:id="rId6"/>
              </a:rPr>
              <a:t>Unported</a:t>
            </a:r>
            <a:r>
              <a:rPr lang="en-US" dirty="0"/>
              <a:t> </a:t>
            </a:r>
            <a:r>
              <a:rPr lang="en-US" dirty="0">
                <a:hlinkClick r:id="rId7"/>
              </a:rPr>
              <a:t>https://commons.wikimedia.org/wiki/File:Future_of_leadership_Initial_banner1.jpg</a:t>
            </a:r>
            <a:r>
              <a:rPr lang="en-US" dirty="0"/>
              <a:t>.</a:t>
            </a:r>
          </a:p>
          <a:p>
            <a:pPr lvl="1"/>
            <a:r>
              <a:rPr lang="en-US" dirty="0"/>
              <a:t>Cat, milk, teacup. Haidi2002. Free for commercial use. </a:t>
            </a:r>
            <a:r>
              <a:rPr lang="en-US" dirty="0">
                <a:hlinkClick r:id="rId8"/>
              </a:rPr>
              <a:t>https://pixabay.com/en/cat-milk-teacup-persian-language-1027486/</a:t>
            </a:r>
            <a:r>
              <a:rPr lang="en-US" dirty="0"/>
              <a:t> </a:t>
            </a:r>
          </a:p>
          <a:p>
            <a:pPr lvl="1"/>
            <a:r>
              <a:rPr lang="en-US" dirty="0"/>
              <a:t>Best cookie ever. April. Attribution 2.0 Generic (CC BY 2.0). </a:t>
            </a:r>
            <a:r>
              <a:rPr lang="en-US" dirty="0">
                <a:hlinkClick r:id="rId9"/>
              </a:rPr>
              <a:t>https://www.flickr.com/photos/rottnapples/5778822316</a:t>
            </a:r>
            <a:r>
              <a:rPr lang="en-US" dirty="0"/>
              <a:t>.</a:t>
            </a:r>
          </a:p>
          <a:p>
            <a:pPr lvl="1"/>
            <a:r>
              <a:rPr lang="en-US" dirty="0"/>
              <a:t>System, network, news, personal. </a:t>
            </a:r>
            <a:r>
              <a:rPr lang="en-US" dirty="0" err="1"/>
              <a:t>Geralt</a:t>
            </a:r>
            <a:r>
              <a:rPr lang="en-US" dirty="0"/>
              <a:t>. Free for commercial use. </a:t>
            </a:r>
            <a:r>
              <a:rPr lang="en-US" dirty="0">
                <a:hlinkClick r:id="rId10"/>
              </a:rPr>
              <a:t>https://pixabay.com/en/system-network-news-personal-571182/</a:t>
            </a:r>
            <a:r>
              <a:rPr lang="en-US" dirty="0"/>
              <a:t>.</a:t>
            </a:r>
          </a:p>
          <a:p>
            <a:pPr lvl="1"/>
            <a:r>
              <a:rPr lang="en-US" dirty="0"/>
              <a:t>Earth. Earth-EpicDay260-20150917.gif. NASA. PD-</a:t>
            </a:r>
            <a:r>
              <a:rPr lang="en-US" dirty="0" err="1"/>
              <a:t>USGov</a:t>
            </a:r>
            <a:r>
              <a:rPr lang="en-US" dirty="0"/>
              <a:t>. Public Domain. </a:t>
            </a:r>
            <a:r>
              <a:rPr lang="en-US" dirty="0">
                <a:hlinkClick r:id="rId11"/>
              </a:rPr>
              <a:t>http://www.nasa.gov/press-release/daily-views-of-earth-available-on-new-nasa-website</a:t>
            </a:r>
            <a:r>
              <a:rPr lang="en-US" dirty="0"/>
              <a:t>.</a:t>
            </a:r>
          </a:p>
          <a:p>
            <a:pPr lvl="1"/>
            <a:r>
              <a:rPr lang="en-US" dirty="0"/>
              <a:t>Pitfall. </a:t>
            </a:r>
            <a:r>
              <a:rPr lang="en-US" dirty="0" err="1"/>
              <a:t>Activison</a:t>
            </a:r>
            <a:r>
              <a:rPr lang="en-US" dirty="0"/>
              <a:t>. CC BY-SA 3.0. </a:t>
            </a:r>
            <a:r>
              <a:rPr lang="en-US" i="1" dirty="0">
                <a:hlinkClick r:id="rId12"/>
              </a:rPr>
              <a:t>https://upload.wikimedia.org/wikipedia/en/thumb/0/06/Pitfall%21_Coverart.png/220px-Pitfall%21_Coverart.png</a:t>
            </a:r>
            <a:r>
              <a:rPr lang="en-US" i="1" dirty="0"/>
              <a:t> .</a:t>
            </a:r>
            <a:r>
              <a:rPr lang="en-US" dirty="0"/>
              <a:t> </a:t>
            </a:r>
          </a:p>
          <a:p>
            <a:r>
              <a:rPr lang="en-US" dirty="0"/>
              <a:t>Video</a:t>
            </a:r>
          </a:p>
          <a:p>
            <a:pPr lvl="1"/>
            <a:r>
              <a:rPr lang="en-US" dirty="0"/>
              <a:t>Simmons &amp; </a:t>
            </a:r>
            <a:r>
              <a:rPr lang="en-US" dirty="0" err="1"/>
              <a:t>Chabris</a:t>
            </a:r>
            <a:r>
              <a:rPr lang="en-US" dirty="0"/>
              <a:t> (1999). </a:t>
            </a:r>
            <a:r>
              <a:rPr lang="en-US" dirty="0">
                <a:hlinkClick r:id="rId13"/>
              </a:rPr>
              <a:t>https://www.youtube.com/watch?v=vJG698U2Mvo</a:t>
            </a:r>
            <a:r>
              <a:rPr lang="en-US" dirty="0"/>
              <a:t> </a:t>
            </a:r>
          </a:p>
          <a:p>
            <a:r>
              <a:rPr lang="en-US" dirty="0"/>
              <a:t>Research</a:t>
            </a:r>
          </a:p>
          <a:p>
            <a:pPr lvl="1"/>
            <a:r>
              <a:rPr lang="en-US" dirty="0" err="1"/>
              <a:t>Rost</a:t>
            </a:r>
            <a:r>
              <a:rPr lang="en-US" dirty="0"/>
              <a:t>, J. C. (1991). </a:t>
            </a:r>
            <a:r>
              <a:rPr lang="en-US" i="1" dirty="0"/>
              <a:t>Leadership for the Twenty-First Century</a:t>
            </a:r>
            <a:r>
              <a:rPr lang="en-US" dirty="0"/>
              <a:t>. New York: Praeger Publishers.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67E0D8B-3A0A-45F0-A060-0F9F515A26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3AF30A-3207-4A17-B010-E10F5DB7E950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459206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20A541-4EA2-406B-8CB1-AD3AB7E1941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229224" y="1389889"/>
            <a:ext cx="6456808" cy="2739020"/>
          </a:xfrm>
        </p:spPr>
        <p:txBody>
          <a:bodyPr>
            <a:normAutofit fontScale="90000"/>
          </a:bodyPr>
          <a:lstStyle/>
          <a:p>
            <a:pPr algn="l"/>
            <a:r>
              <a:rPr lang="en-US" dirty="0"/>
              <a:t>Apprentice to Master: Tech Lead and Beyond…Drink Your Milk and Cookies!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5E7CE93-6ADD-4616-8586-FCBF9CF88D4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7375987-F3B5-48A5-BA51-ACA403E5D0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3AF30A-3207-4A17-B010-E10F5DB7E950}" type="slidenum">
              <a:rPr lang="en-US" smtClean="0"/>
              <a:t>17</a:t>
            </a:fld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FAA8603B-C057-4E6F-A5F3-B0557262684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4375" y="1122362"/>
            <a:ext cx="4389120" cy="2918936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62C8FE2E-4382-4AA9-AD01-4229DE2F6086}"/>
              </a:ext>
            </a:extLst>
          </p:cNvPr>
          <p:cNvSpPr txBox="1"/>
          <p:nvPr/>
        </p:nvSpPr>
        <p:spPr>
          <a:xfrm>
            <a:off x="809626" y="4128908"/>
            <a:ext cx="52171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Monte Raymond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1CC417D9-FC87-498A-83EB-FFF76B2B6B79}"/>
              </a:ext>
            </a:extLst>
          </p:cNvPr>
          <p:cNvPicPr>
            <a:picLocks/>
          </p:cNvPicPr>
          <p:nvPr/>
        </p:nvPicPr>
        <p:blipFill>
          <a:blip r:embed="rId3"/>
          <a:stretch>
            <a:fillRect/>
          </a:stretch>
        </p:blipFill>
        <p:spPr>
          <a:xfrm>
            <a:off x="10491216" y="3355498"/>
            <a:ext cx="1371600" cy="1371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37067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400">
        <p14:honeycomb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7096E4-0991-4029-9D03-D1A5C5EA7F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Welcome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441F56-9C06-4FB0-96A0-607F83A18B0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762744"/>
          </a:xfrm>
        </p:spPr>
        <p:txBody>
          <a:bodyPr>
            <a:normAutofit/>
          </a:bodyPr>
          <a:lstStyle/>
          <a:p>
            <a:r>
              <a:rPr lang="en-US" dirty="0"/>
              <a:t>Thank you for supporting your local code camp/conference!</a:t>
            </a:r>
          </a:p>
          <a:p>
            <a:endParaRPr lang="en-US" dirty="0"/>
          </a:p>
          <a:p>
            <a:r>
              <a:rPr lang="en-US" dirty="0"/>
              <a:t>Thank you to our Veterans!</a:t>
            </a:r>
          </a:p>
          <a:p>
            <a:endParaRPr lang="en-US" dirty="0"/>
          </a:p>
          <a:p>
            <a:pPr lvl="1"/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637AC48-1173-4D59-BD05-40A1B5CD27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3AF30A-3207-4A17-B010-E10F5DB7E950}" type="slidenum">
              <a:rPr lang="en-US" smtClean="0"/>
              <a:t>2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C8D6FE9-FCEB-4575-9DA9-E36F7F45577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97640" y="2632747"/>
            <a:ext cx="5392390" cy="2916481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3327040827"/>
      </p:ext>
    </p:extLst>
  </p:cSld>
  <p:clrMapOvr>
    <a:masterClrMapping/>
  </p:clrMapOvr>
  <p:transition spd="slow">
    <p:randomBar dir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7096E4-0991-4029-9D03-D1A5C5EA7F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Who Am I and Disclaimers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441F56-9C06-4FB0-96A0-607F83A18B0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762744"/>
          </a:xfrm>
        </p:spPr>
        <p:txBody>
          <a:bodyPr>
            <a:normAutofit/>
          </a:bodyPr>
          <a:lstStyle/>
          <a:p>
            <a:endParaRPr lang="en-US" dirty="0"/>
          </a:p>
          <a:p>
            <a:r>
              <a:rPr lang="en-US" dirty="0"/>
              <a:t>Who Am I?</a:t>
            </a:r>
          </a:p>
          <a:p>
            <a:endParaRPr lang="en-US" dirty="0"/>
          </a:p>
          <a:p>
            <a:r>
              <a:rPr lang="en-US" dirty="0"/>
              <a:t>Disclaimer…as a beginner, this can be good for your career</a:t>
            </a:r>
          </a:p>
          <a:p>
            <a:pPr lvl="1"/>
            <a:r>
              <a:rPr lang="en-US" dirty="0"/>
              <a:t>or those that you supervise or other personal/outside needs</a:t>
            </a:r>
          </a:p>
          <a:p>
            <a:pPr lvl="1"/>
            <a:r>
              <a:rPr lang="en-US" dirty="0"/>
              <a:t>Other disclaimers…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637AC48-1173-4D59-BD05-40A1B5CD27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3AF30A-3207-4A17-B010-E10F5DB7E950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7091515"/>
      </p:ext>
    </p:extLst>
  </p:cSld>
  <p:clrMapOvr>
    <a:masterClrMapping/>
  </p:clrMapOvr>
  <p:transition spd="slow">
    <p:randomBar dir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7096E4-0991-4029-9D03-D1A5C5EA7F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Objectives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441F56-9C06-4FB0-96A0-607F83A18B0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762744"/>
          </a:xfrm>
        </p:spPr>
        <p:txBody>
          <a:bodyPr>
            <a:normAutofit/>
          </a:bodyPr>
          <a:lstStyle/>
          <a:p>
            <a:r>
              <a:rPr lang="en-US" sz="4000" dirty="0"/>
              <a:t>Identify the “why” of expanding tech leadership</a:t>
            </a:r>
          </a:p>
          <a:p>
            <a:r>
              <a:rPr lang="en-US" sz="4000" dirty="0"/>
              <a:t>Identify common tech skills</a:t>
            </a:r>
          </a:p>
          <a:p>
            <a:r>
              <a:rPr lang="en-US" sz="4000" dirty="0"/>
              <a:t>Define your leadership</a:t>
            </a:r>
          </a:p>
          <a:p>
            <a:r>
              <a:rPr lang="en-US" sz="4000" dirty="0"/>
              <a:t>Understand soft skills</a:t>
            </a:r>
          </a:p>
          <a:p>
            <a:r>
              <a:rPr lang="en-US" sz="4000" dirty="0"/>
              <a:t>Identify sample methods of developing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637AC48-1173-4D59-BD05-40A1B5CD27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3AF30A-3207-4A17-B010-E10F5DB7E950}" type="slidenum">
              <a:rPr lang="en-US" smtClean="0"/>
              <a:t>4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0942284-7BCF-441A-9688-98EB8ABE83A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04984" y="2571645"/>
            <a:ext cx="4382124" cy="2022213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346527412"/>
      </p:ext>
    </p:extLst>
  </p:cSld>
  <p:clrMapOvr>
    <a:masterClrMapping/>
  </p:clrMapOvr>
  <p:transition spd="slow">
    <p:randomBar dir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85B32D-55CD-4B04-8488-0BC3284ACB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Tech Lead – Why Important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87A774-A505-4DBE-A427-05423AC2E38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Role or position</a:t>
            </a:r>
          </a:p>
          <a:p>
            <a:endParaRPr lang="en-US" dirty="0"/>
          </a:p>
          <a:p>
            <a:r>
              <a:rPr lang="en-US" dirty="0"/>
              <a:t>Sample Functions</a:t>
            </a:r>
          </a:p>
          <a:p>
            <a:pPr lvl="1"/>
            <a:r>
              <a:rPr lang="en-US" dirty="0"/>
              <a:t>Entire Software Life Cycle</a:t>
            </a:r>
          </a:p>
          <a:p>
            <a:pPr lvl="1"/>
            <a:r>
              <a:rPr lang="en-US" dirty="0"/>
              <a:t>Big Picture</a:t>
            </a:r>
          </a:p>
          <a:p>
            <a:endParaRPr lang="en-US" dirty="0"/>
          </a:p>
          <a:p>
            <a:r>
              <a:rPr lang="en-US" dirty="0"/>
              <a:t>Career Bridge: Beginner</a:t>
            </a:r>
          </a:p>
          <a:p>
            <a:endParaRPr lang="en-US" dirty="0"/>
          </a:p>
          <a:p>
            <a:r>
              <a:rPr lang="en-US" dirty="0"/>
              <a:t>Mixture/Recipe of multiple perspectives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675B9BE-1996-48D1-84FC-21251925EA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3AF30A-3207-4A17-B010-E10F5DB7E950}" type="slidenum">
              <a:rPr lang="en-US" smtClean="0"/>
              <a:t>5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417B7F1-7949-40C6-A9DB-5B23E7CCBE1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73368" y="1870075"/>
            <a:ext cx="4293484" cy="3822192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10130184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C85E65-32B3-4CDF-B215-499BB6DE9A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Let’s Take a Look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6CF2F2-CBA4-4704-AB2B-AD2B8100246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6137031" cy="4351338"/>
          </a:xfrm>
        </p:spPr>
        <p:txBody>
          <a:bodyPr>
            <a:normAutofit/>
          </a:bodyPr>
          <a:lstStyle/>
          <a:p>
            <a:r>
              <a:rPr lang="en-US" dirty="0"/>
              <a:t>What is your </a:t>
            </a:r>
            <a:r>
              <a:rPr lang="en-US" dirty="0">
                <a:hlinkClick r:id="rId3"/>
              </a:rPr>
              <a:t>focus</a:t>
            </a:r>
            <a:r>
              <a:rPr lang="en-US" dirty="0"/>
              <a:t>?</a:t>
            </a:r>
          </a:p>
          <a:p>
            <a:endParaRPr lang="en-US" dirty="0"/>
          </a:p>
          <a:p>
            <a:r>
              <a:rPr lang="en-US" dirty="0"/>
              <a:t>What did you see or NOT see?</a:t>
            </a:r>
          </a:p>
          <a:p>
            <a:endParaRPr lang="en-US" dirty="0"/>
          </a:p>
          <a:p>
            <a:r>
              <a:rPr lang="en-US" dirty="0"/>
              <a:t>You don’t see what you are looking for unless known or pointed out</a:t>
            </a:r>
          </a:p>
          <a:p>
            <a:pPr lvl="1"/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CB81CE9-3070-4E3D-BDA2-21F073E588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3AF30A-3207-4A17-B010-E10F5DB7E950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10708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CC91EE-A22B-48B2-AA20-4C47548480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Leadership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EF9082-C62C-4BC0-8169-51008BF0FD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052538" cy="4351338"/>
          </a:xfrm>
        </p:spPr>
        <p:txBody>
          <a:bodyPr/>
          <a:lstStyle/>
          <a:p>
            <a:r>
              <a:rPr lang="en-US" dirty="0"/>
              <a:t>How do you define leadership?</a:t>
            </a:r>
          </a:p>
          <a:p>
            <a:endParaRPr lang="en-US" dirty="0"/>
          </a:p>
          <a:p>
            <a:r>
              <a:rPr lang="en-US" dirty="0" err="1"/>
              <a:t>Joeseph</a:t>
            </a:r>
            <a:r>
              <a:rPr lang="en-US" dirty="0"/>
              <a:t> </a:t>
            </a:r>
            <a:r>
              <a:rPr lang="en-US" dirty="0" err="1"/>
              <a:t>Rost</a:t>
            </a:r>
            <a:r>
              <a:rPr lang="en-US" dirty="0"/>
              <a:t> – Analyzed and found 221 definitions of leadership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E7C1961-F0A4-430B-B22F-974E062603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3AF30A-3207-4A17-B010-E10F5DB7E950}" type="slidenum">
              <a:rPr lang="en-US" smtClean="0"/>
              <a:t>7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538FF4D-DA67-4BFE-81FE-BE64F959689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2661" y="3783542"/>
            <a:ext cx="10146323" cy="2709333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32916813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:dissolve/>
      </p:transition>
    </mc:Choice>
    <mc:Fallback xmlns="">
      <p:transition spd="slow">
        <p:dissolv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F3C018-73F1-4FED-AAC7-AA683B04E5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Technical Knowledge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73D00D-0AD0-4E74-B255-F94323D7FE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918938" cy="4351338"/>
          </a:xfrm>
        </p:spPr>
        <p:txBody>
          <a:bodyPr/>
          <a:lstStyle/>
          <a:p>
            <a:r>
              <a:rPr lang="en-US" dirty="0"/>
              <a:t>Multiple Technologies with depth</a:t>
            </a:r>
          </a:p>
          <a:p>
            <a:endParaRPr lang="en-US" dirty="0"/>
          </a:p>
          <a:p>
            <a:r>
              <a:rPr lang="en-US" dirty="0"/>
              <a:t>Different components fit together</a:t>
            </a:r>
          </a:p>
          <a:p>
            <a:endParaRPr lang="en-US" dirty="0"/>
          </a:p>
          <a:p>
            <a:r>
              <a:rPr lang="en-US" dirty="0"/>
              <a:t>Balance responsibilities</a:t>
            </a:r>
          </a:p>
          <a:p>
            <a:endParaRPr lang="en-US" dirty="0"/>
          </a:p>
          <a:p>
            <a:r>
              <a:rPr lang="en-US" dirty="0"/>
              <a:t>Communication/Translation (know your audience)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D9096E8-31E9-46CC-A3D0-C13C9E5345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3AF30A-3207-4A17-B010-E10F5DB7E950}" type="slidenum">
              <a:rPr lang="en-US" smtClean="0"/>
              <a:t>8</a:t>
            </a:fld>
            <a:endParaRPr lang="en-US" dirty="0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C796FCAE-F627-4AB9-B893-7860316B1CBE}"/>
              </a:ext>
            </a:extLst>
          </p:cNvPr>
          <p:cNvGrpSpPr/>
          <p:nvPr/>
        </p:nvGrpSpPr>
        <p:grpSpPr>
          <a:xfrm>
            <a:off x="7110045" y="1133048"/>
            <a:ext cx="4530969" cy="3843453"/>
            <a:chOff x="7110045" y="1133048"/>
            <a:chExt cx="4530969" cy="3843453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9531F2AD-4E02-4ECB-B173-C8F350AAD0B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110045" y="1133048"/>
              <a:ext cx="4530969" cy="3422406"/>
            </a:xfrm>
            <a:prstGeom prst="rect">
              <a:avLst/>
            </a:prstGeom>
            <a:ln>
              <a:noFill/>
            </a:ln>
            <a:effectLst>
              <a:softEdge rad="112500"/>
            </a:effectLst>
          </p:spPr>
        </p:pic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E9F00612-6EFC-4761-BE31-3922525E7069}"/>
                </a:ext>
              </a:extLst>
            </p:cNvPr>
            <p:cNvSpPr txBox="1"/>
            <p:nvPr/>
          </p:nvSpPr>
          <p:spPr>
            <a:xfrm>
              <a:off x="8610600" y="4607169"/>
              <a:ext cx="27432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Here’s your MILK!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9374049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3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9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30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1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32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3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34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5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36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84B785-18EE-4410-888F-60698485B0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 Other Skills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43D8A0-7236-45E0-8EA5-0748913BCA0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4"/>
            <a:ext cx="4988169" cy="4809637"/>
          </a:xfrm>
        </p:spPr>
        <p:txBody>
          <a:bodyPr numCol="1">
            <a:normAutofit lnSpcReduction="10000"/>
          </a:bodyPr>
          <a:lstStyle/>
          <a:p>
            <a:r>
              <a:rPr lang="en-US" sz="3600" dirty="0"/>
              <a:t>Communication</a:t>
            </a:r>
          </a:p>
          <a:p>
            <a:r>
              <a:rPr lang="en-US" sz="3600" dirty="0"/>
              <a:t>Relationships</a:t>
            </a:r>
          </a:p>
          <a:p>
            <a:r>
              <a:rPr lang="en-US" sz="3600" dirty="0"/>
              <a:t>Accountability</a:t>
            </a:r>
          </a:p>
          <a:p>
            <a:r>
              <a:rPr lang="en-US" sz="3600" dirty="0"/>
              <a:t>Motivation</a:t>
            </a:r>
          </a:p>
          <a:p>
            <a:r>
              <a:rPr lang="en-US" sz="3600" dirty="0"/>
              <a:t>Results vs How</a:t>
            </a:r>
          </a:p>
          <a:p>
            <a:r>
              <a:rPr lang="en-US" sz="3600" dirty="0"/>
              <a:t>Evaluation</a:t>
            </a:r>
          </a:p>
          <a:p>
            <a:r>
              <a:rPr lang="en-US" sz="3600" dirty="0"/>
              <a:t>Emotional Intelligence</a:t>
            </a:r>
          </a:p>
          <a:p>
            <a:r>
              <a:rPr lang="en-US" sz="3600" dirty="0"/>
              <a:t>Mentoring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FFD6C-5B57-4890-BEBA-5CDE0325EE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3AF30A-3207-4A17-B010-E10F5DB7E950}" type="slidenum">
              <a:rPr lang="en-US" smtClean="0"/>
              <a:t>9</a:t>
            </a:fld>
            <a:endParaRPr lang="en-US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230C4127-27F8-48FF-8E76-5D83F122B8E2}"/>
              </a:ext>
            </a:extLst>
          </p:cNvPr>
          <p:cNvGrpSpPr/>
          <p:nvPr/>
        </p:nvGrpSpPr>
        <p:grpSpPr>
          <a:xfrm>
            <a:off x="6230815" y="2086708"/>
            <a:ext cx="4759569" cy="3944870"/>
            <a:chOff x="6230815" y="2086708"/>
            <a:chExt cx="4759569" cy="3944870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0758A2C8-F43A-4EB4-9878-8B9B800A57A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230815" y="2086708"/>
              <a:ext cx="4759569" cy="3422772"/>
            </a:xfrm>
            <a:prstGeom prst="rect">
              <a:avLst/>
            </a:prstGeom>
            <a:ln>
              <a:noFill/>
            </a:ln>
            <a:effectLst>
              <a:softEdge rad="112500"/>
            </a:effectLst>
          </p:spPr>
        </p:pic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EB37E5E0-5C73-45E2-B9E5-7F02D6739B6C}"/>
                </a:ext>
              </a:extLst>
            </p:cNvPr>
            <p:cNvSpPr txBox="1"/>
            <p:nvPr/>
          </p:nvSpPr>
          <p:spPr>
            <a:xfrm>
              <a:off x="6230815" y="5662246"/>
              <a:ext cx="475956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Here’s your COOKIES!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8670193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47" dur="2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webextensions/_rels/taskpanes.xml.rels><?xml version="1.0" encoding="UTF-8" standalone="yes"?>
<Relationships xmlns="http://schemas.openxmlformats.org/package/2006/relationships"><Relationship Id="rId2" Type="http://schemas.microsoft.com/office/2011/relationships/webextension" Target="webextension2.xml"/><Relationship Id="rId1" Type="http://schemas.microsoft.com/office/2011/relationships/webextension" Target="webextension1.xml"/></Relationships>
</file>

<file path=ppt/webextensions/taskpanes.xml><?xml version="1.0" encoding="utf-8"?>
<wetp:taskpanes xmlns:wetp="http://schemas.microsoft.com/office/webextensions/taskpanes/2010/11">
  <wetp:taskpane dockstate="right" visibility="1" width="438" row="7">
    <wetp:webextensionref xmlns:r="http://schemas.openxmlformats.org/officeDocument/2006/relationships" r:id="rId1"/>
  </wetp:taskpane>
  <wetp:taskpane dockstate="right" visibility="0" width="438" row="5">
    <wetp:webextensionref xmlns:r="http://schemas.openxmlformats.org/officeDocument/2006/relationships" r:id="rId2"/>
  </wetp:taskpane>
</wetp:taskpanes>
</file>

<file path=ppt/webextensions/webextension1.xml><?xml version="1.0" encoding="utf-8"?>
<we:webextension xmlns:we="http://schemas.microsoft.com/office/webextensions/webextension/2010/11" id="{C4C1C3EA-9C16-4B03-8436-A2886FB9B2A3}">
  <we:reference id="wa104380162" version="1.0.1.0" store="en-US" storeType="OMEX"/>
  <we:alternateReferences>
    <we:reference id="WA104380162" version="1.0.1.0" store="WA104380162" storeType="OMEX"/>
  </we:alternateReferences>
  <we:properties/>
  <we:bindings/>
  <we:snapshot xmlns:r="http://schemas.openxmlformats.org/officeDocument/2006/relationships"/>
</we:webextension>
</file>

<file path=ppt/webextensions/webextension2.xml><?xml version="1.0" encoding="utf-8"?>
<we:webextension xmlns:we="http://schemas.microsoft.com/office/webextensions/webextension/2010/11" id="{3A3B2921-18C1-4A06-BEE5-1522FA940993}">
  <we:reference id="wa104380225" version="1.0.0.0" store="en-US" storeType="OMEX"/>
  <we:alternateReferences>
    <we:reference id="WA104380225" version="1.0.0.0" store="WA104380225" storeType="OMEX"/>
  </we:alternateReferences>
  <we:properties/>
  <we:bindings/>
  <we:snapshot xmlns:r="http://schemas.openxmlformats.org/officeDocument/2006/relationships"/>
</we:webextension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2278</TotalTime>
  <Words>496</Words>
  <Application>Microsoft Office PowerPoint</Application>
  <PresentationFormat>Widescreen</PresentationFormat>
  <Paragraphs>155</Paragraphs>
  <Slides>17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1" baseType="lpstr">
      <vt:lpstr>Arial</vt:lpstr>
      <vt:lpstr>Calibri</vt:lpstr>
      <vt:lpstr>Calibri Light</vt:lpstr>
      <vt:lpstr>Office Theme</vt:lpstr>
      <vt:lpstr>Apprentice to Master: Tech Lead and Beyond…Drink Your Milk and Cookies!</vt:lpstr>
      <vt:lpstr>Welcome</vt:lpstr>
      <vt:lpstr>Who Am I and Disclaimers</vt:lpstr>
      <vt:lpstr>Objectives</vt:lpstr>
      <vt:lpstr>Tech Lead – Why Important </vt:lpstr>
      <vt:lpstr>Let’s Take a Look</vt:lpstr>
      <vt:lpstr>Leadership</vt:lpstr>
      <vt:lpstr>Technical Knowledge</vt:lpstr>
      <vt:lpstr>Sample Other Skills</vt:lpstr>
      <vt:lpstr>How To Do</vt:lpstr>
      <vt:lpstr>How To Do…Some More…</vt:lpstr>
      <vt:lpstr>Sample Pitfalls</vt:lpstr>
      <vt:lpstr>Wrap-up</vt:lpstr>
      <vt:lpstr>PowerPoint Presentation</vt:lpstr>
      <vt:lpstr>Extra…Extra….Extra….Extra…Extra…Extra…</vt:lpstr>
      <vt:lpstr>References</vt:lpstr>
      <vt:lpstr>Apprentice to Master: Tech Lead and Beyond…Drink Your Milk and Cookies!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Monte Raymond</dc:creator>
  <cp:lastModifiedBy>Monte Raymond</cp:lastModifiedBy>
  <cp:revision>126</cp:revision>
  <cp:lastPrinted>2017-11-07T03:39:37Z</cp:lastPrinted>
  <dcterms:created xsi:type="dcterms:W3CDTF">2017-11-01T13:11:13Z</dcterms:created>
  <dcterms:modified xsi:type="dcterms:W3CDTF">2017-11-11T04:12:07Z</dcterms:modified>
  <cp:contentStatus/>
</cp:coreProperties>
</file>

<file path=docProps/thumbnail.jpeg>
</file>